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92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8DD42-410A-40E6-A9C2-9D5EF0814C9D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8EAC0-F615-4C49-A4DE-996D98963C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70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8EAC0-F615-4C49-A4DE-996D98963CAD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202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45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782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150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573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079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758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254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40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530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473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333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9215-9759-4C20-A1D3-740CA48C3F40}" type="datetimeFigureOut">
              <a:rPr lang="es-AR" smtClean="0"/>
              <a:t>19/09/2019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978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Ciencia y Tecnología en el Pensamiento Argentino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Primera etapa</a:t>
            </a:r>
          </a:p>
          <a:p>
            <a:r>
              <a:rPr lang="es-AR" dirty="0" smtClean="0"/>
              <a:t>1860 - 1930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3750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</a:t>
            </a:r>
            <a:r>
              <a:rPr lang="es-AR" dirty="0" smtClean="0"/>
              <a:t>exto 2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“La metafísica del porvenir será un sistema de </a:t>
            </a:r>
            <a:r>
              <a:rPr lang="es-ES" dirty="0" err="1">
                <a:latin typeface="Times New Roman"/>
                <a:ea typeface="Calibri"/>
                <a:cs typeface="Times New Roman"/>
              </a:rPr>
              <a:t>hiper</a:t>
            </a:r>
            <a:r>
              <a:rPr lang="es-ES" dirty="0">
                <a:latin typeface="Times New Roman"/>
                <a:ea typeface="Calibri"/>
                <a:cs typeface="Times New Roman"/>
              </a:rPr>
              <a:t>-hipótesis que parten de lo lógico experiencial para explicar lo </a:t>
            </a:r>
            <a:r>
              <a:rPr lang="es-ES" dirty="0" err="1">
                <a:latin typeface="Times New Roman"/>
                <a:ea typeface="Calibri"/>
                <a:cs typeface="Times New Roman"/>
              </a:rPr>
              <a:t>metalógico</a:t>
            </a:r>
            <a:r>
              <a:rPr lang="es-ES" dirty="0">
                <a:latin typeface="Times New Roman"/>
                <a:ea typeface="Calibri"/>
                <a:cs typeface="Times New Roman"/>
              </a:rPr>
              <a:t> </a:t>
            </a:r>
            <a:r>
              <a:rPr lang="es-ES" dirty="0" err="1">
                <a:latin typeface="Times New Roman"/>
                <a:ea typeface="Calibri"/>
                <a:cs typeface="Times New Roman"/>
              </a:rPr>
              <a:t>inexperiencial</a:t>
            </a:r>
            <a:r>
              <a:rPr lang="es-ES" dirty="0">
                <a:latin typeface="Times New Roman"/>
                <a:ea typeface="Calibri"/>
                <a:cs typeface="Times New Roman"/>
              </a:rPr>
              <a:t>”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“La infinita posibilidad de problemas que exceden la experiencia humana implica la perennidad de explicaciones hipotéticas que constituyen una metafísica”</a:t>
            </a:r>
            <a:endParaRPr lang="es-AR" dirty="0">
              <a:ea typeface="Calibri"/>
              <a:cs typeface="Times New Roman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4085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Texto 3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“La unidad de lo real 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[</a:t>
            </a:r>
            <a:r>
              <a:rPr lang="es-ES" b="1" dirty="0" smtClean="0">
                <a:latin typeface="Times New Roman"/>
                <a:ea typeface="Calibri"/>
                <a:cs typeface="Times New Roman"/>
              </a:rPr>
              <a:t>monismo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] </a:t>
            </a:r>
          </a:p>
          <a:p>
            <a:pPr marL="0" indent="0" algn="just">
              <a:spcAft>
                <a:spcPts val="0"/>
              </a:spcAft>
              <a:buNone/>
            </a:pPr>
            <a:endParaRPr lang="es-ES" dirty="0">
              <a:latin typeface="Times New Roman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 smtClean="0">
                <a:latin typeface="Times New Roman"/>
                <a:ea typeface="Calibri"/>
                <a:cs typeface="Times New Roman"/>
              </a:rPr>
              <a:t>se </a:t>
            </a:r>
            <a:r>
              <a:rPr lang="es-ES" dirty="0">
                <a:latin typeface="Times New Roman"/>
                <a:ea typeface="Calibri"/>
                <a:cs typeface="Times New Roman"/>
              </a:rPr>
              <a:t>transforma incesantemente 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[</a:t>
            </a:r>
            <a:r>
              <a:rPr lang="es-ES" b="1" dirty="0" smtClean="0">
                <a:latin typeface="Times New Roman"/>
                <a:ea typeface="Calibri"/>
                <a:cs typeface="Times New Roman"/>
              </a:rPr>
              <a:t>evolucionismo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] </a:t>
            </a:r>
          </a:p>
          <a:p>
            <a:pPr marL="0" indent="0" algn="just">
              <a:spcAft>
                <a:spcPts val="0"/>
              </a:spcAft>
              <a:buNone/>
            </a:pPr>
            <a:endParaRPr lang="es-ES" dirty="0">
              <a:latin typeface="Times New Roman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 smtClean="0">
                <a:latin typeface="Times New Roman"/>
                <a:ea typeface="Calibri"/>
                <a:cs typeface="Times New Roman"/>
              </a:rPr>
              <a:t>por </a:t>
            </a:r>
            <a:r>
              <a:rPr lang="es-ES" dirty="0">
                <a:latin typeface="Times New Roman"/>
                <a:ea typeface="Calibri"/>
                <a:cs typeface="Times New Roman"/>
              </a:rPr>
              <a:t>causas 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ineludibles” [</a:t>
            </a:r>
            <a:r>
              <a:rPr lang="es-ES" b="1" dirty="0" smtClean="0">
                <a:latin typeface="Times New Roman"/>
                <a:ea typeface="Calibri"/>
                <a:cs typeface="Times New Roman"/>
              </a:rPr>
              <a:t>determinismo</a:t>
            </a:r>
            <a:r>
              <a:rPr lang="es-ES" dirty="0">
                <a:latin typeface="Times New Roman"/>
                <a:ea typeface="Calibri"/>
                <a:cs typeface="Times New Roman"/>
              </a:rPr>
              <a:t>]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.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7600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>Panorama general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- C. 1860, organización nacional, se reorganiza la enseñanza universitaria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- Época de influjo positivista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- Cientificismo: valoración de la ciencia como rectora de la sociedad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- Qué ciencias son modelo: las empíricas – las  físico-naturales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 </a:t>
            </a: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- Inicio de las Ciencias Sociales con enfoque empirista</a:t>
            </a:r>
            <a:endParaRPr lang="es-AR" dirty="0">
              <a:ea typeface="Calibri"/>
              <a:cs typeface="Times New Roman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443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Positivismo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sz="2000" dirty="0" smtClean="0">
                <a:latin typeface="Times New Roman"/>
                <a:ea typeface="Calibri"/>
              </a:rPr>
              <a:t>- Alternativa </a:t>
            </a:r>
            <a:r>
              <a:rPr lang="es-ES" sz="2000" dirty="0">
                <a:latin typeface="Times New Roman"/>
                <a:ea typeface="Calibri"/>
              </a:rPr>
              <a:t>a la filosofía ecléctica francesa de los primeros decenios del siglo </a:t>
            </a:r>
            <a:r>
              <a:rPr lang="es-ES" sz="2000" dirty="0" smtClean="0">
                <a:latin typeface="Times New Roman"/>
                <a:ea typeface="Calibri"/>
              </a:rPr>
              <a:t>XIX</a:t>
            </a:r>
          </a:p>
          <a:p>
            <a:pPr marL="0" indent="0">
              <a:buNone/>
            </a:pPr>
            <a:endParaRPr lang="es-ES" sz="2000" dirty="0" smtClean="0">
              <a:latin typeface="Times New Roman"/>
            </a:endParaRPr>
          </a:p>
          <a:p>
            <a:pPr marL="0" indent="0">
              <a:buNone/>
            </a:pPr>
            <a:r>
              <a:rPr lang="es-ES" sz="2000" dirty="0" smtClean="0">
                <a:latin typeface="Times New Roman"/>
              </a:rPr>
              <a:t>- </a:t>
            </a:r>
            <a:r>
              <a:rPr lang="es-ES" sz="2000" dirty="0" smtClean="0">
                <a:latin typeface="Times New Roman"/>
              </a:rPr>
              <a:t>Augusto Comte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establece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sistema según el cual la humanidad evoluciona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etapa teológica, a una metafísica y a una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positiva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-</a:t>
            </a:r>
            <a:r>
              <a:rPr lang="es-ES" sz="2000" dirty="0"/>
              <a:t>La idea de que la etapa positiva es definitiva es central a esta corriente. Sus representantes son en general </a:t>
            </a:r>
            <a:r>
              <a:rPr lang="es-ES" sz="2000" dirty="0" err="1" smtClean="0"/>
              <a:t>antimetafísicos</a:t>
            </a:r>
            <a:r>
              <a:rPr lang="es-ES" sz="2000" dirty="0" smtClean="0"/>
              <a:t>,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 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-Se extiende desde la quinta década del siglo XIX hasta la segunda del siglo XX, con muchas variantes.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 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-En América el positivismo se recoge en los diversos países dando preferencia a algunas de sus variantes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 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-En todos los casos, y también en Argentina, influye especialmente en la política, en la educación y en el </a:t>
            </a:r>
            <a:r>
              <a:rPr lang="es-ES" sz="2000" i="1" dirty="0" err="1"/>
              <a:t>ethos</a:t>
            </a:r>
            <a:r>
              <a:rPr lang="es-ES" sz="2000" dirty="0"/>
              <a:t> social propiciando una moralidad laica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 </a:t>
            </a:r>
            <a:endParaRPr lang="es-AR" sz="2000" dirty="0"/>
          </a:p>
          <a:p>
            <a:pPr marL="0" indent="0">
              <a:buNone/>
            </a:pPr>
            <a:r>
              <a:rPr lang="es-ES" sz="2000" dirty="0"/>
              <a:t>-Se propone en todos los casos atenerse a los resultados de  la constatación empírica: ciencia, salud, organización social (darwinismo social)</a:t>
            </a:r>
            <a:endParaRPr lang="es-AR" sz="2000" dirty="0"/>
          </a:p>
          <a:p>
            <a:pPr marL="0" indent="0">
              <a:buNone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50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s-ES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es-AR" dirty="0">
                <a:ea typeface="Calibri"/>
                <a:cs typeface="Times New Roman"/>
              </a:rPr>
              <a:t/>
            </a:r>
            <a:br>
              <a:rPr lang="es-AR" dirty="0">
                <a:ea typeface="Calibri"/>
                <a:cs typeface="Times New Roman"/>
              </a:rPr>
            </a:br>
            <a:r>
              <a:rPr lang="es-ES" b="1" dirty="0">
                <a:latin typeface="Times New Roman"/>
                <a:ea typeface="Calibri"/>
                <a:cs typeface="Times New Roman"/>
              </a:rPr>
              <a:t>Florentino </a:t>
            </a:r>
            <a:r>
              <a:rPr lang="es-ES" b="1" dirty="0" smtClean="0">
                <a:latin typeface="Times New Roman"/>
                <a:ea typeface="Calibri"/>
                <a:cs typeface="Times New Roman"/>
              </a:rPr>
              <a:t>Ameghino (1854-1911)</a:t>
            </a:r>
            <a:r>
              <a:rPr lang="es-AR" dirty="0">
                <a:ea typeface="Calibri"/>
                <a:cs typeface="Times New Roman"/>
              </a:rPr>
              <a:t/>
            </a:r>
            <a:br>
              <a:rPr lang="es-AR" dirty="0">
                <a:ea typeface="Calibri"/>
                <a:cs typeface="Times New Roman"/>
              </a:rPr>
            </a:br>
            <a:endParaRPr lang="es-AR" dirty="0"/>
          </a:p>
        </p:txBody>
      </p:sp>
      <p:pic>
        <p:nvPicPr>
          <p:cNvPr id="4" name="3 Marcador de contenido" descr="Florentino Ameghino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28800"/>
            <a:ext cx="3816424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970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229600" cy="1143000"/>
          </a:xfrm>
        </p:spPr>
        <p:txBody>
          <a:bodyPr>
            <a:noAutofit/>
          </a:bodyPr>
          <a:lstStyle/>
          <a:p>
            <a:r>
              <a:rPr lang="es-AR" sz="3600" dirty="0" smtClean="0"/>
              <a:t>Textos de “Mi credo” 1</a:t>
            </a:r>
            <a:endParaRPr lang="es-AR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>
              <a:latin typeface="Times New Roman"/>
              <a:ea typeface="Calibri"/>
            </a:endParaRPr>
          </a:p>
          <a:p>
            <a:pPr marL="457200" lvl="1" indent="0">
              <a:buNone/>
            </a:pPr>
            <a:r>
              <a:rPr lang="es-ES" dirty="0" smtClean="0">
                <a:latin typeface="Times New Roman"/>
                <a:ea typeface="Calibri"/>
              </a:rPr>
              <a:t>“Concibo </a:t>
            </a:r>
            <a:r>
              <a:rPr lang="es-ES" dirty="0">
                <a:latin typeface="Times New Roman"/>
                <a:ea typeface="Calibri"/>
              </a:rPr>
              <a:t>el universo como constituido por un infinito tangible: la materia;  y tres infinitos materiales: espacio, tiempo y movimiento. </a:t>
            </a:r>
            <a:endParaRPr lang="es-ES" dirty="0" smtClean="0">
              <a:latin typeface="Times New Roman"/>
              <a:ea typeface="Calibri"/>
            </a:endParaRPr>
          </a:p>
          <a:p>
            <a:pPr marL="457200" lvl="1" indent="0">
              <a:buNone/>
            </a:pPr>
            <a:r>
              <a:rPr lang="es-ES" dirty="0" smtClean="0">
                <a:latin typeface="Times New Roman"/>
                <a:ea typeface="Calibri"/>
              </a:rPr>
              <a:t>Se </a:t>
            </a:r>
            <a:r>
              <a:rPr lang="es-ES" dirty="0">
                <a:latin typeface="Times New Roman"/>
                <a:ea typeface="Calibri"/>
              </a:rPr>
              <a:t>necesitan y presuponen mutuamente, de modo que el cosmos se define como el conjunto de cuatro infinitos”.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8162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Textos de “Mi Credo” 2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es-ES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 smtClean="0">
                <a:latin typeface="Times New Roman"/>
                <a:ea typeface="Calibri"/>
                <a:cs typeface="Times New Roman"/>
              </a:rPr>
              <a:t>“</a:t>
            </a:r>
            <a:r>
              <a:rPr lang="es-ES" dirty="0">
                <a:latin typeface="Times New Roman"/>
                <a:ea typeface="Calibri"/>
                <a:cs typeface="Times New Roman"/>
              </a:rPr>
              <a:t>Creo que al hombre le será dado algún día retardar poco menos que indefinidamente la producción de este fenómeno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…[la muerte]”. </a:t>
            </a:r>
            <a:endParaRPr lang="es-AR" dirty="0">
              <a:ea typeface="Calibri"/>
              <a:cs typeface="Times New Roman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1636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Textos de “Mi Credo” 3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10800000" lvl="3" indent="0">
              <a:buNone/>
            </a:pPr>
            <a:endParaRPr lang="es-AR" dirty="0" smtClean="0"/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“A nuestros lejanos descendientes dotados de una longevidad de miles de años […] les será posible resolver los grandes problemas del universo que todavía se nos presentan en forma de lejanas nebulosas, y sólo entonces se habrá cumplido lo que dice el profético versículo de la Biblia […] que el hombre sea la imagen y semejanza de Dios”.</a:t>
            </a:r>
            <a:endParaRPr lang="es-AR" dirty="0">
              <a:ea typeface="Calibri"/>
              <a:cs typeface="Times New Roman"/>
            </a:endParaRPr>
          </a:p>
          <a:p>
            <a:pPr marL="1371600" lvl="3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0257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José Ingenieros (1877-1925)</a:t>
            </a:r>
            <a:endParaRPr lang="es-AR" b="1" dirty="0"/>
          </a:p>
        </p:txBody>
      </p:sp>
      <p:pic>
        <p:nvPicPr>
          <p:cNvPr id="4" name="3 Marcador de contenido" descr="https://upload.wikimedia.org/wikipedia/commons/f/f5/Jose_Ingenieros_-_ca_191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44824"/>
            <a:ext cx="3960440" cy="432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614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Texto 1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es-AR" dirty="0"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>
                <a:latin typeface="Times New Roman"/>
                <a:ea typeface="Calibri"/>
                <a:cs typeface="Times New Roman"/>
              </a:rPr>
              <a:t>Filosofía científica: </a:t>
            </a:r>
            <a:endParaRPr lang="es-ES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" dirty="0" smtClean="0">
                <a:latin typeface="Times New Roman"/>
                <a:ea typeface="Calibri"/>
                <a:cs typeface="Times New Roman"/>
              </a:rPr>
              <a:t>“</a:t>
            </a:r>
            <a:r>
              <a:rPr lang="es-ES" dirty="0">
                <a:latin typeface="Times New Roman"/>
                <a:ea typeface="Calibri"/>
                <a:cs typeface="Times New Roman"/>
              </a:rPr>
              <a:t>sistema de hipótesis legítimas, concordantes con los resultados generales de la experiencia, que se propone explicar los problemas  que perma.0necen fuera de la experiencia”.</a:t>
            </a:r>
            <a:endParaRPr lang="es-AR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07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347</Words>
  <Application>Microsoft Office PowerPoint</Application>
  <PresentationFormat>Presentación en pantalla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Ciencia y Tecnología en el Pensamiento Argentino</vt:lpstr>
      <vt:lpstr>  Panorama general      </vt:lpstr>
      <vt:lpstr>Positivismo</vt:lpstr>
      <vt:lpstr>  Florentino Ameghino (1854-1911) </vt:lpstr>
      <vt:lpstr>Textos de “Mi credo” 1</vt:lpstr>
      <vt:lpstr>Textos de “Mi Credo” 2</vt:lpstr>
      <vt:lpstr>Textos de “Mi Credo” 3</vt:lpstr>
      <vt:lpstr>José Ingenieros (1877-1925)</vt:lpstr>
      <vt:lpstr>Texto 1</vt:lpstr>
      <vt:lpstr>Texto 2</vt:lpstr>
      <vt:lpstr>Texto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 y Tecnología en el Pensamiento Argentino</dc:title>
  <dc:creator>UCA</dc:creator>
  <cp:lastModifiedBy>Luffi</cp:lastModifiedBy>
  <cp:revision>13</cp:revision>
  <dcterms:created xsi:type="dcterms:W3CDTF">2019-09-10T12:00:44Z</dcterms:created>
  <dcterms:modified xsi:type="dcterms:W3CDTF">2019-09-19T16:42:42Z</dcterms:modified>
</cp:coreProperties>
</file>