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792" y="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8DD42-410A-40E6-A9C2-9D5EF0814C9D}" type="datetimeFigureOut">
              <a:rPr lang="es-AR" smtClean="0"/>
              <a:t>19/09/2019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8EAC0-F615-4C49-A4DE-996D98963C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9703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 smtClean="0"/>
          </a:p>
          <a:p>
            <a:endParaRPr lang="es-AR" dirty="0" smtClean="0"/>
          </a:p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8EAC0-F615-4C49-A4DE-996D98963CAD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92022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19/09/2019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0456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19/09/2019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1782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19/09/2019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91503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19/09/2019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5573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19/09/2019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6079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19/09/2019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9758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19/09/2019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4254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19/09/2019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2409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19/09/2019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7530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19/09/2019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2473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19/09/2019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6333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99215-9759-4C20-A1D3-740CA48C3F40}" type="datetimeFigureOut">
              <a:rPr lang="es-AR" smtClean="0"/>
              <a:t>19/09/2019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19788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Ciencia y Tecnología en el Pensamiento Argentino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Primera etapa</a:t>
            </a:r>
          </a:p>
          <a:p>
            <a:r>
              <a:rPr lang="es-AR" dirty="0" smtClean="0"/>
              <a:t>1860 - 1930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53750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T</a:t>
            </a:r>
            <a:r>
              <a:rPr lang="es-AR" dirty="0" smtClean="0"/>
              <a:t>exto 2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s-ES" dirty="0">
                <a:latin typeface="Times New Roman"/>
                <a:ea typeface="Calibri"/>
                <a:cs typeface="Times New Roman"/>
              </a:rPr>
              <a:t>“La metafísica del porvenir será un sistema de </a:t>
            </a:r>
            <a:r>
              <a:rPr lang="es-ES" dirty="0" err="1">
                <a:latin typeface="Times New Roman"/>
                <a:ea typeface="Calibri"/>
                <a:cs typeface="Times New Roman"/>
              </a:rPr>
              <a:t>hiper</a:t>
            </a:r>
            <a:r>
              <a:rPr lang="es-ES" dirty="0">
                <a:latin typeface="Times New Roman"/>
                <a:ea typeface="Calibri"/>
                <a:cs typeface="Times New Roman"/>
              </a:rPr>
              <a:t>-hipótesis que parten de lo lógico experiencial para explicar lo </a:t>
            </a:r>
            <a:r>
              <a:rPr lang="es-ES" dirty="0" err="1">
                <a:latin typeface="Times New Roman"/>
                <a:ea typeface="Calibri"/>
                <a:cs typeface="Times New Roman"/>
              </a:rPr>
              <a:t>metalógico</a:t>
            </a:r>
            <a:r>
              <a:rPr lang="es-ES" dirty="0">
                <a:latin typeface="Times New Roman"/>
                <a:ea typeface="Calibri"/>
                <a:cs typeface="Times New Roman"/>
              </a:rPr>
              <a:t> </a:t>
            </a:r>
            <a:r>
              <a:rPr lang="es-ES" dirty="0" err="1">
                <a:latin typeface="Times New Roman"/>
                <a:ea typeface="Calibri"/>
                <a:cs typeface="Times New Roman"/>
              </a:rPr>
              <a:t>inexperiencial</a:t>
            </a:r>
            <a:r>
              <a:rPr lang="es-ES" dirty="0">
                <a:latin typeface="Times New Roman"/>
                <a:ea typeface="Calibri"/>
                <a:cs typeface="Times New Roman"/>
              </a:rPr>
              <a:t>”</a:t>
            </a:r>
            <a:endParaRPr lang="es-AR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s-AR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s-ES" dirty="0">
                <a:latin typeface="Times New Roman"/>
                <a:ea typeface="Calibri"/>
                <a:cs typeface="Times New Roman"/>
              </a:rPr>
              <a:t>“La infinita posibilidad de problemas que exceden la experiencia humana implica la perennidad de explicaciones hipotéticas que constituyen una metafísica”</a:t>
            </a:r>
            <a:endParaRPr lang="es-AR" dirty="0">
              <a:ea typeface="Calibri"/>
              <a:cs typeface="Times New Roman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4085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Texto 3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es-ES" dirty="0">
                <a:latin typeface="Times New Roman"/>
                <a:ea typeface="Calibri"/>
                <a:cs typeface="Times New Roman"/>
              </a:rPr>
              <a:t>“La unidad de lo real </a:t>
            </a:r>
            <a:r>
              <a:rPr lang="es-ES" dirty="0" smtClean="0">
                <a:latin typeface="Times New Roman"/>
                <a:ea typeface="Calibri"/>
                <a:cs typeface="Times New Roman"/>
              </a:rPr>
              <a:t>[</a:t>
            </a:r>
            <a:r>
              <a:rPr lang="es-ES" b="1" dirty="0" smtClean="0">
                <a:latin typeface="Times New Roman"/>
                <a:ea typeface="Calibri"/>
                <a:cs typeface="Times New Roman"/>
              </a:rPr>
              <a:t>monismo</a:t>
            </a:r>
            <a:r>
              <a:rPr lang="es-ES" dirty="0" smtClean="0">
                <a:latin typeface="Times New Roman"/>
                <a:ea typeface="Calibri"/>
                <a:cs typeface="Times New Roman"/>
              </a:rPr>
              <a:t>] </a:t>
            </a:r>
          </a:p>
          <a:p>
            <a:pPr marL="0" indent="0" algn="just">
              <a:spcAft>
                <a:spcPts val="0"/>
              </a:spcAft>
              <a:buNone/>
            </a:pPr>
            <a:endParaRPr lang="es-ES" dirty="0">
              <a:latin typeface="Times New Roman"/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s-ES" dirty="0" smtClean="0">
                <a:latin typeface="Times New Roman"/>
                <a:ea typeface="Calibri"/>
                <a:cs typeface="Times New Roman"/>
              </a:rPr>
              <a:t>se </a:t>
            </a:r>
            <a:r>
              <a:rPr lang="es-ES" dirty="0">
                <a:latin typeface="Times New Roman"/>
                <a:ea typeface="Calibri"/>
                <a:cs typeface="Times New Roman"/>
              </a:rPr>
              <a:t>transforma incesantemente </a:t>
            </a:r>
            <a:r>
              <a:rPr lang="es-ES" dirty="0" smtClean="0">
                <a:latin typeface="Times New Roman"/>
                <a:ea typeface="Calibri"/>
                <a:cs typeface="Times New Roman"/>
              </a:rPr>
              <a:t>[</a:t>
            </a:r>
            <a:r>
              <a:rPr lang="es-ES" b="1" dirty="0" smtClean="0">
                <a:latin typeface="Times New Roman"/>
                <a:ea typeface="Calibri"/>
                <a:cs typeface="Times New Roman"/>
              </a:rPr>
              <a:t>evolucionismo</a:t>
            </a:r>
            <a:r>
              <a:rPr lang="es-ES" dirty="0" smtClean="0">
                <a:latin typeface="Times New Roman"/>
                <a:ea typeface="Calibri"/>
                <a:cs typeface="Times New Roman"/>
              </a:rPr>
              <a:t>] </a:t>
            </a:r>
          </a:p>
          <a:p>
            <a:pPr marL="0" indent="0" algn="just">
              <a:spcAft>
                <a:spcPts val="0"/>
              </a:spcAft>
              <a:buNone/>
            </a:pPr>
            <a:endParaRPr lang="es-ES" dirty="0">
              <a:latin typeface="Times New Roman"/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s-ES" dirty="0" smtClean="0">
                <a:latin typeface="Times New Roman"/>
                <a:ea typeface="Calibri"/>
                <a:cs typeface="Times New Roman"/>
              </a:rPr>
              <a:t>por </a:t>
            </a:r>
            <a:r>
              <a:rPr lang="es-ES" dirty="0">
                <a:latin typeface="Times New Roman"/>
                <a:ea typeface="Calibri"/>
                <a:cs typeface="Times New Roman"/>
              </a:rPr>
              <a:t>causas </a:t>
            </a:r>
            <a:r>
              <a:rPr lang="es-ES" dirty="0" smtClean="0">
                <a:latin typeface="Times New Roman"/>
                <a:ea typeface="Calibri"/>
                <a:cs typeface="Times New Roman"/>
              </a:rPr>
              <a:t>ineludibles” [</a:t>
            </a:r>
            <a:r>
              <a:rPr lang="es-ES" b="1" dirty="0" smtClean="0">
                <a:latin typeface="Times New Roman"/>
                <a:ea typeface="Calibri"/>
                <a:cs typeface="Times New Roman"/>
              </a:rPr>
              <a:t>determinismo</a:t>
            </a:r>
            <a:r>
              <a:rPr lang="es-ES" dirty="0">
                <a:latin typeface="Times New Roman"/>
                <a:ea typeface="Calibri"/>
                <a:cs typeface="Times New Roman"/>
              </a:rPr>
              <a:t>]</a:t>
            </a:r>
            <a:r>
              <a:rPr lang="es-ES" dirty="0" smtClean="0">
                <a:latin typeface="Times New Roman"/>
                <a:ea typeface="Calibri"/>
                <a:cs typeface="Times New Roman"/>
              </a:rPr>
              <a:t>.</a:t>
            </a:r>
            <a:endParaRPr lang="es-AR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s-ES" dirty="0">
                <a:latin typeface="Times New Roman"/>
                <a:ea typeface="Calibri"/>
                <a:cs typeface="Times New Roman"/>
              </a:rPr>
              <a:t> </a:t>
            </a:r>
            <a:endParaRPr lang="es-AR" dirty="0">
              <a:ea typeface="Calibri"/>
              <a:cs typeface="Times New Roman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76009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>Panorama general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s-ES" dirty="0">
                <a:latin typeface="Times New Roman"/>
                <a:ea typeface="Calibri"/>
                <a:cs typeface="Times New Roman"/>
              </a:rPr>
              <a:t>- C. 1860, organización nacional, se reorganiza la enseñanza universitaria</a:t>
            </a:r>
            <a:endParaRPr lang="es-AR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s-ES" dirty="0">
                <a:latin typeface="Times New Roman"/>
                <a:ea typeface="Calibri"/>
                <a:cs typeface="Times New Roman"/>
              </a:rPr>
              <a:t> </a:t>
            </a:r>
            <a:endParaRPr lang="es-AR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s-ES" dirty="0">
                <a:latin typeface="Times New Roman"/>
                <a:ea typeface="Calibri"/>
                <a:cs typeface="Times New Roman"/>
              </a:rPr>
              <a:t>- Época de influjo positivista</a:t>
            </a:r>
            <a:endParaRPr lang="es-AR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s-ES" dirty="0">
                <a:latin typeface="Times New Roman"/>
                <a:ea typeface="Calibri"/>
                <a:cs typeface="Times New Roman"/>
              </a:rPr>
              <a:t> </a:t>
            </a:r>
            <a:endParaRPr lang="es-AR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s-ES" dirty="0">
                <a:latin typeface="Times New Roman"/>
                <a:ea typeface="Calibri"/>
                <a:cs typeface="Times New Roman"/>
              </a:rPr>
              <a:t>- Cientificismo: valoración de la ciencia como rectora de la sociedad</a:t>
            </a:r>
            <a:endParaRPr lang="es-AR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s-ES" dirty="0">
                <a:latin typeface="Times New Roman"/>
                <a:ea typeface="Calibri"/>
                <a:cs typeface="Times New Roman"/>
              </a:rPr>
              <a:t> </a:t>
            </a:r>
            <a:endParaRPr lang="es-AR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s-ES" dirty="0">
                <a:latin typeface="Times New Roman"/>
                <a:ea typeface="Calibri"/>
                <a:cs typeface="Times New Roman"/>
              </a:rPr>
              <a:t>- Qué ciencias son modelo: las empíricas – las  físico-naturales</a:t>
            </a:r>
            <a:endParaRPr lang="es-AR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s-ES" dirty="0">
                <a:latin typeface="Times New Roman"/>
                <a:ea typeface="Calibri"/>
                <a:cs typeface="Times New Roman"/>
              </a:rPr>
              <a:t> </a:t>
            </a:r>
            <a:endParaRPr lang="es-AR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s-ES" dirty="0">
                <a:latin typeface="Times New Roman"/>
                <a:ea typeface="Calibri"/>
                <a:cs typeface="Times New Roman"/>
              </a:rPr>
              <a:t>- Inicio de las Ciencias Sociales con enfoque empirista</a:t>
            </a:r>
            <a:endParaRPr lang="es-AR" dirty="0">
              <a:ea typeface="Calibri"/>
              <a:cs typeface="Times New Roman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4430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Positivismo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sz="2000" dirty="0" smtClean="0">
                <a:latin typeface="Times New Roman"/>
                <a:ea typeface="Calibri"/>
              </a:rPr>
              <a:t>- Alternativa </a:t>
            </a:r>
            <a:r>
              <a:rPr lang="es-ES" sz="2000" dirty="0">
                <a:latin typeface="Times New Roman"/>
                <a:ea typeface="Calibri"/>
              </a:rPr>
              <a:t>a la filosofía ecléctica francesa de los primeros decenios del siglo </a:t>
            </a:r>
            <a:r>
              <a:rPr lang="es-ES" sz="2000" dirty="0" smtClean="0">
                <a:latin typeface="Times New Roman"/>
                <a:ea typeface="Calibri"/>
              </a:rPr>
              <a:t>XIX</a:t>
            </a:r>
          </a:p>
          <a:p>
            <a:pPr marL="0" indent="0">
              <a:buNone/>
            </a:pPr>
            <a:endParaRPr lang="es-ES" sz="2000" dirty="0" smtClean="0">
              <a:latin typeface="Times New Roman"/>
            </a:endParaRPr>
          </a:p>
          <a:p>
            <a:pPr marL="0" indent="0">
              <a:buNone/>
            </a:pPr>
            <a:r>
              <a:rPr lang="es-ES" sz="2000" dirty="0" smtClean="0">
                <a:latin typeface="Times New Roman"/>
              </a:rPr>
              <a:t>- </a:t>
            </a:r>
            <a:r>
              <a:rPr lang="es-ES" sz="2000" dirty="0" smtClean="0">
                <a:latin typeface="Times New Roman"/>
              </a:rPr>
              <a:t>Augusto Comte 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establece 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sistema según el cual la humanidad evoluciona 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 etapa teológica, a una metafísica y a una 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positiva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-</a:t>
            </a:r>
            <a:r>
              <a:rPr lang="es-ES" sz="2000" dirty="0"/>
              <a:t>La idea de que la etapa positiva es definitiva es central a esta corriente. Sus representantes son en general </a:t>
            </a:r>
            <a:r>
              <a:rPr lang="es-ES" sz="2000" dirty="0" err="1" smtClean="0"/>
              <a:t>antimetafísicos</a:t>
            </a:r>
            <a:r>
              <a:rPr lang="es-ES" sz="2000" dirty="0" smtClean="0"/>
              <a:t>,</a:t>
            </a:r>
            <a:endParaRPr lang="es-AR" sz="2000" dirty="0"/>
          </a:p>
          <a:p>
            <a:pPr marL="0" indent="0">
              <a:buNone/>
            </a:pPr>
            <a:r>
              <a:rPr lang="es-ES" sz="2000" dirty="0"/>
              <a:t> </a:t>
            </a:r>
            <a:endParaRPr lang="es-AR" sz="2000" dirty="0"/>
          </a:p>
          <a:p>
            <a:pPr marL="0" indent="0">
              <a:buNone/>
            </a:pPr>
            <a:r>
              <a:rPr lang="es-ES" sz="2000" dirty="0"/>
              <a:t>-Se extiende desde la quinta década del siglo XIX hasta la segunda del siglo XX, con muchas variantes.</a:t>
            </a:r>
            <a:endParaRPr lang="es-AR" sz="2000" dirty="0"/>
          </a:p>
          <a:p>
            <a:pPr marL="0" indent="0">
              <a:buNone/>
            </a:pPr>
            <a:r>
              <a:rPr lang="es-ES" sz="2000" dirty="0"/>
              <a:t> </a:t>
            </a:r>
            <a:endParaRPr lang="es-AR" sz="2000" dirty="0"/>
          </a:p>
          <a:p>
            <a:pPr marL="0" indent="0">
              <a:buNone/>
            </a:pPr>
            <a:r>
              <a:rPr lang="es-ES" sz="2000" dirty="0"/>
              <a:t>-En América el positivismo se recoge en los diversos países dando preferencia a algunas de sus variantes</a:t>
            </a:r>
            <a:endParaRPr lang="es-AR" sz="2000" dirty="0"/>
          </a:p>
          <a:p>
            <a:pPr marL="0" indent="0">
              <a:buNone/>
            </a:pPr>
            <a:r>
              <a:rPr lang="es-ES" sz="2000" dirty="0"/>
              <a:t> </a:t>
            </a:r>
            <a:endParaRPr lang="es-AR" sz="2000" dirty="0"/>
          </a:p>
          <a:p>
            <a:pPr marL="0" indent="0">
              <a:buNone/>
            </a:pPr>
            <a:r>
              <a:rPr lang="es-ES" sz="2000" dirty="0"/>
              <a:t>-En todos los casos, y también en Argentina, influye especialmente en la política, en la educación y en el </a:t>
            </a:r>
            <a:r>
              <a:rPr lang="es-ES" sz="2000" i="1" dirty="0" err="1"/>
              <a:t>ethos</a:t>
            </a:r>
            <a:r>
              <a:rPr lang="es-ES" sz="2000" dirty="0"/>
              <a:t> social propiciando una moralidad laica</a:t>
            </a:r>
            <a:endParaRPr lang="es-AR" sz="2000" dirty="0"/>
          </a:p>
          <a:p>
            <a:pPr marL="0" indent="0">
              <a:buNone/>
            </a:pPr>
            <a:r>
              <a:rPr lang="es-ES" sz="2000" dirty="0"/>
              <a:t> </a:t>
            </a:r>
            <a:endParaRPr lang="es-AR" sz="2000" dirty="0"/>
          </a:p>
          <a:p>
            <a:pPr marL="0" indent="0">
              <a:buNone/>
            </a:pPr>
            <a:r>
              <a:rPr lang="es-ES" sz="2000" dirty="0"/>
              <a:t>-Se propone en todos los casos atenerse a los resultados de  la constatación empírica: ciencia, salud, organización social (darwinismo social)</a:t>
            </a:r>
            <a:endParaRPr lang="es-AR" sz="2000" dirty="0"/>
          </a:p>
          <a:p>
            <a:pPr marL="0" indent="0">
              <a:buNone/>
            </a:pP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509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es-ES" b="1" dirty="0">
                <a:latin typeface="Times New Roman"/>
                <a:ea typeface="Calibri"/>
                <a:cs typeface="Times New Roman"/>
              </a:rPr>
              <a:t> </a:t>
            </a:r>
            <a:r>
              <a:rPr lang="es-AR" dirty="0">
                <a:ea typeface="Calibri"/>
                <a:cs typeface="Times New Roman"/>
              </a:rPr>
              <a:t/>
            </a:r>
            <a:br>
              <a:rPr lang="es-AR" dirty="0">
                <a:ea typeface="Calibri"/>
                <a:cs typeface="Times New Roman"/>
              </a:rPr>
            </a:br>
            <a:r>
              <a:rPr lang="es-ES" b="1" dirty="0">
                <a:latin typeface="Times New Roman"/>
                <a:ea typeface="Calibri"/>
                <a:cs typeface="Times New Roman"/>
              </a:rPr>
              <a:t>Florentino </a:t>
            </a:r>
            <a:r>
              <a:rPr lang="es-ES" b="1" dirty="0" smtClean="0">
                <a:latin typeface="Times New Roman"/>
                <a:ea typeface="Calibri"/>
                <a:cs typeface="Times New Roman"/>
              </a:rPr>
              <a:t>Ameghino (1854-1911)</a:t>
            </a:r>
            <a:r>
              <a:rPr lang="es-AR" dirty="0">
                <a:ea typeface="Calibri"/>
                <a:cs typeface="Times New Roman"/>
              </a:rPr>
              <a:t/>
            </a:r>
            <a:br>
              <a:rPr lang="es-AR" dirty="0">
                <a:ea typeface="Calibri"/>
                <a:cs typeface="Times New Roman"/>
              </a:rPr>
            </a:br>
            <a:endParaRPr lang="es-AR" dirty="0"/>
          </a:p>
        </p:txBody>
      </p:sp>
      <p:pic>
        <p:nvPicPr>
          <p:cNvPr id="4" name="3 Marcador de contenido" descr="Florentino Ameghino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628800"/>
            <a:ext cx="3816424" cy="4176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9701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8229600" cy="1143000"/>
          </a:xfrm>
        </p:spPr>
        <p:txBody>
          <a:bodyPr>
            <a:noAutofit/>
          </a:bodyPr>
          <a:lstStyle/>
          <a:p>
            <a:r>
              <a:rPr lang="es-AR" sz="3600" dirty="0" smtClean="0"/>
              <a:t>Textos de “Mi credo” 1</a:t>
            </a:r>
            <a:endParaRPr lang="es-AR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s-ES" dirty="0">
              <a:latin typeface="Times New Roman"/>
              <a:ea typeface="Calibri"/>
            </a:endParaRPr>
          </a:p>
          <a:p>
            <a:pPr marL="457200" lvl="1" indent="0">
              <a:buNone/>
            </a:pPr>
            <a:r>
              <a:rPr lang="es-ES" dirty="0" smtClean="0">
                <a:latin typeface="Times New Roman"/>
                <a:ea typeface="Calibri"/>
              </a:rPr>
              <a:t>“Concibo </a:t>
            </a:r>
            <a:r>
              <a:rPr lang="es-ES" dirty="0">
                <a:latin typeface="Times New Roman"/>
                <a:ea typeface="Calibri"/>
              </a:rPr>
              <a:t>el universo como constituido por un infinito tangible: la materia;  y tres infinitos materiales: espacio, tiempo y movimiento. </a:t>
            </a:r>
            <a:endParaRPr lang="es-ES" dirty="0" smtClean="0">
              <a:latin typeface="Times New Roman"/>
              <a:ea typeface="Calibri"/>
            </a:endParaRPr>
          </a:p>
          <a:p>
            <a:pPr marL="457200" lvl="1" indent="0">
              <a:buNone/>
            </a:pPr>
            <a:r>
              <a:rPr lang="es-ES" dirty="0" smtClean="0">
                <a:latin typeface="Times New Roman"/>
                <a:ea typeface="Calibri"/>
              </a:rPr>
              <a:t>Se </a:t>
            </a:r>
            <a:r>
              <a:rPr lang="es-ES" dirty="0">
                <a:latin typeface="Times New Roman"/>
                <a:ea typeface="Calibri"/>
              </a:rPr>
              <a:t>necesitan y presuponen mutuamente, de modo que el cosmos se define como el conjunto de cuatro infinitos”.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81622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Textos de “Mi Credo” 2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endParaRPr lang="es-ES" dirty="0" smtClean="0">
              <a:latin typeface="Times New Roman"/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s-ES" dirty="0" smtClean="0">
                <a:latin typeface="Times New Roman"/>
                <a:ea typeface="Calibri"/>
                <a:cs typeface="Times New Roman"/>
              </a:rPr>
              <a:t>“</a:t>
            </a:r>
            <a:r>
              <a:rPr lang="es-ES" dirty="0">
                <a:latin typeface="Times New Roman"/>
                <a:ea typeface="Calibri"/>
                <a:cs typeface="Times New Roman"/>
              </a:rPr>
              <a:t>Creo que al hombre le será dado algún día retardar poco menos que indefinidamente la producción de este fenómeno</a:t>
            </a:r>
            <a:r>
              <a:rPr lang="es-ES" dirty="0" smtClean="0">
                <a:latin typeface="Times New Roman"/>
                <a:ea typeface="Calibri"/>
                <a:cs typeface="Times New Roman"/>
              </a:rPr>
              <a:t>…[la muerte]”. </a:t>
            </a:r>
            <a:endParaRPr lang="es-AR" dirty="0">
              <a:ea typeface="Calibri"/>
              <a:cs typeface="Times New Roman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16366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Textos de “Mi Credo” 3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 marL="10800000" lvl="3" indent="0">
              <a:buNone/>
            </a:pPr>
            <a:endParaRPr lang="es-AR" dirty="0" smtClean="0"/>
          </a:p>
          <a:p>
            <a:pPr marL="0" indent="0" algn="just">
              <a:spcAft>
                <a:spcPts val="0"/>
              </a:spcAft>
              <a:buNone/>
            </a:pPr>
            <a:r>
              <a:rPr lang="es-ES" dirty="0">
                <a:latin typeface="Times New Roman"/>
                <a:ea typeface="Calibri"/>
                <a:cs typeface="Times New Roman"/>
              </a:rPr>
              <a:t>“A nuestros lejanos descendientes dotados de una longevidad de miles de años […] les será posible resolver los grandes problemas del universo que todavía se nos presentan en forma de lejanas nebulosas, y sólo entonces se habrá cumplido lo que dice el profético versículo de la Biblia […] que el hombre sea la imagen y semejanza de Dios”.</a:t>
            </a:r>
            <a:endParaRPr lang="es-AR" dirty="0">
              <a:ea typeface="Calibri"/>
              <a:cs typeface="Times New Roman"/>
            </a:endParaRPr>
          </a:p>
          <a:p>
            <a:pPr marL="1371600" lvl="3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02575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José Ingenieros (1877-1925)</a:t>
            </a:r>
            <a:endParaRPr lang="es-AR" b="1" dirty="0"/>
          </a:p>
        </p:txBody>
      </p:sp>
      <p:pic>
        <p:nvPicPr>
          <p:cNvPr id="4" name="3 Marcador de contenido" descr="https://upload.wikimedia.org/wikipedia/commons/f/f5/Jose_Ingenieros_-_ca_191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844824"/>
            <a:ext cx="3960440" cy="4320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5614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Texto 1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es-AR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s-ES" dirty="0">
                <a:latin typeface="Times New Roman"/>
                <a:ea typeface="Calibri"/>
                <a:cs typeface="Times New Roman"/>
              </a:rPr>
              <a:t>Filosofía científica: </a:t>
            </a:r>
            <a:endParaRPr lang="es-ES" dirty="0" smtClean="0">
              <a:latin typeface="Times New Roman"/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s-ES" dirty="0" smtClean="0">
                <a:latin typeface="Times New Roman"/>
                <a:ea typeface="Calibri"/>
                <a:cs typeface="Times New Roman"/>
              </a:rPr>
              <a:t>“</a:t>
            </a:r>
            <a:r>
              <a:rPr lang="es-ES" dirty="0">
                <a:latin typeface="Times New Roman"/>
                <a:ea typeface="Calibri"/>
                <a:cs typeface="Times New Roman"/>
              </a:rPr>
              <a:t>sistema de hipótesis legítimas, concordantes con los resultados generales de la experiencia, que se propone explicar los problemas  que perma.0necen fuera de la experiencia”.</a:t>
            </a:r>
            <a:endParaRPr lang="es-AR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5072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347</Words>
  <Application>Microsoft Office PowerPoint</Application>
  <PresentationFormat>Presentación en pantalla (4:3)</PresentationFormat>
  <Paragraphs>56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Ciencia y Tecnología en el Pensamiento Argentino</vt:lpstr>
      <vt:lpstr>  Panorama general      </vt:lpstr>
      <vt:lpstr>Positivismo</vt:lpstr>
      <vt:lpstr>  Florentino Ameghino (1854-1911) </vt:lpstr>
      <vt:lpstr>Textos de “Mi credo” 1</vt:lpstr>
      <vt:lpstr>Textos de “Mi Credo” 2</vt:lpstr>
      <vt:lpstr>Textos de “Mi Credo” 3</vt:lpstr>
      <vt:lpstr>José Ingenieros (1877-1925)</vt:lpstr>
      <vt:lpstr>Texto 1</vt:lpstr>
      <vt:lpstr>Texto 2</vt:lpstr>
      <vt:lpstr>Texto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Ciencia y Tecnología en el Pensamiento Argentino</dc:title>
  <dc:creator>UCA</dc:creator>
  <cp:lastModifiedBy>Luffi</cp:lastModifiedBy>
  <cp:revision>13</cp:revision>
  <dcterms:created xsi:type="dcterms:W3CDTF">2019-09-10T12:00:44Z</dcterms:created>
  <dcterms:modified xsi:type="dcterms:W3CDTF">2019-09-19T16:42:42Z</dcterms:modified>
</cp:coreProperties>
</file>